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79" r:id="rId5"/>
    <p:sldId id="259" r:id="rId6"/>
    <p:sldId id="280" r:id="rId7"/>
    <p:sldId id="260" r:id="rId8"/>
    <p:sldId id="261" r:id="rId9"/>
    <p:sldId id="262" r:id="rId10"/>
    <p:sldId id="281" r:id="rId11"/>
    <p:sldId id="263" r:id="rId12"/>
    <p:sldId id="282" r:id="rId13"/>
    <p:sldId id="283" r:id="rId14"/>
    <p:sldId id="264" r:id="rId15"/>
    <p:sldId id="265" r:id="rId16"/>
    <p:sldId id="266" r:id="rId17"/>
    <p:sldId id="267" r:id="rId18"/>
    <p:sldId id="268" r:id="rId19"/>
    <p:sldId id="269" r:id="rId20"/>
    <p:sldId id="271" r:id="rId21"/>
    <p:sldId id="272" r:id="rId22"/>
    <p:sldId id="273" r:id="rId23"/>
    <p:sldId id="274" r:id="rId24"/>
    <p:sldId id="270" r:id="rId25"/>
    <p:sldId id="275" r:id="rId26"/>
    <p:sldId id="276" r:id="rId27"/>
    <p:sldId id="277" r:id="rId28"/>
    <p:sldId id="278"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7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878650EC-FE41-4412-8A78-2B7001DBDF9B}" type="datetimeFigureOut">
              <a:rPr lang="ar-IQ" smtClean="0"/>
              <a:pPr/>
              <a:t>09/01/1436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375604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878650EC-FE41-4412-8A78-2B7001DBDF9B}" type="datetimeFigureOut">
              <a:rPr lang="ar-IQ" smtClean="0"/>
              <a:pPr/>
              <a:t>09/01/1436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154513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878650EC-FE41-4412-8A78-2B7001DBDF9B}" type="datetimeFigureOut">
              <a:rPr lang="ar-IQ" smtClean="0"/>
              <a:pPr/>
              <a:t>09/01/1436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220738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878650EC-FE41-4412-8A78-2B7001DBDF9B}" type="datetimeFigureOut">
              <a:rPr lang="ar-IQ" smtClean="0"/>
              <a:pPr/>
              <a:t>09/01/1436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257256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8650EC-FE41-4412-8A78-2B7001DBDF9B}" type="datetimeFigureOut">
              <a:rPr lang="ar-IQ" smtClean="0"/>
              <a:pPr/>
              <a:t>09/01/1436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413184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878650EC-FE41-4412-8A78-2B7001DBDF9B}" type="datetimeFigureOut">
              <a:rPr lang="ar-IQ" smtClean="0"/>
              <a:pPr/>
              <a:t>09/01/1436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65428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878650EC-FE41-4412-8A78-2B7001DBDF9B}" type="datetimeFigureOut">
              <a:rPr lang="ar-IQ" smtClean="0"/>
              <a:pPr/>
              <a:t>09/01/1436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281248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878650EC-FE41-4412-8A78-2B7001DBDF9B}" type="datetimeFigureOut">
              <a:rPr lang="ar-IQ" smtClean="0"/>
              <a:pPr/>
              <a:t>09/01/1436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245607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650EC-FE41-4412-8A78-2B7001DBDF9B}" type="datetimeFigureOut">
              <a:rPr lang="ar-IQ" smtClean="0"/>
              <a:pPr/>
              <a:t>09/01/1436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393529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650EC-FE41-4412-8A78-2B7001DBDF9B}" type="datetimeFigureOut">
              <a:rPr lang="ar-IQ" smtClean="0"/>
              <a:pPr/>
              <a:t>09/01/1436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392130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650EC-FE41-4412-8A78-2B7001DBDF9B}" type="datetimeFigureOut">
              <a:rPr lang="ar-IQ" smtClean="0"/>
              <a:pPr/>
              <a:t>09/01/1436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115220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8650EC-FE41-4412-8A78-2B7001DBDF9B}" type="datetimeFigureOut">
              <a:rPr lang="ar-IQ" smtClean="0"/>
              <a:pPr/>
              <a:t>09/01/1436</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192BB54-BD73-4B5A-AEDF-56E49E28998B}" type="slidenum">
              <a:rPr lang="ar-IQ" smtClean="0"/>
              <a:pPr/>
              <a:t>‹#›</a:t>
            </a:fld>
            <a:endParaRPr lang="ar-IQ"/>
          </a:p>
        </p:txBody>
      </p:sp>
    </p:spTree>
    <p:extLst>
      <p:ext uri="{BB962C8B-B14F-4D97-AF65-F5344CB8AC3E}">
        <p14:creationId xmlns:p14="http://schemas.microsoft.com/office/powerpoint/2010/main" xmlns="" val="165787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19015"/>
            <a:ext cx="7772400" cy="1470025"/>
          </a:xfrm>
        </p:spPr>
        <p:txBody>
          <a:bodyPr>
            <a:normAutofit/>
          </a:bodyPr>
          <a:lstStyle/>
          <a:p>
            <a:r>
              <a:rPr lang="en-US" sz="5400" b="1" dirty="0" smtClean="0">
                <a:solidFill>
                  <a:srgbClr val="002060"/>
                </a:solidFill>
                <a:effectLst>
                  <a:outerShdw blurRad="38100" dist="38100" dir="2700000" algn="tl">
                    <a:srgbClr val="000000">
                      <a:alpha val="43137"/>
                    </a:srgbClr>
                  </a:outerShdw>
                </a:effectLst>
              </a:rPr>
              <a:t>Arrhythmia</a:t>
            </a:r>
            <a:endParaRPr lang="ar-IQ" sz="5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35500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14348" y="285728"/>
            <a:ext cx="7786742" cy="4929222"/>
          </a:xfrm>
          <a:prstGeom prst="rect">
            <a:avLst/>
          </a:prstGeom>
          <a:noFill/>
          <a:ln w="9525">
            <a:noFill/>
            <a:miter lim="800000"/>
            <a:headEnd/>
            <a:tailEnd/>
          </a:ln>
          <a:effectLst/>
        </p:spPr>
      </p:pic>
      <p:sp>
        <p:nvSpPr>
          <p:cNvPr id="5" name="مستطيل 4"/>
          <p:cNvSpPr/>
          <p:nvPr/>
        </p:nvSpPr>
        <p:spPr>
          <a:xfrm>
            <a:off x="1454743" y="5357826"/>
            <a:ext cx="5974777" cy="523220"/>
          </a:xfrm>
          <a:prstGeom prst="rect">
            <a:avLst/>
          </a:prstGeom>
        </p:spPr>
        <p:txBody>
          <a:bodyPr wrap="none">
            <a:spAutoFit/>
          </a:bodyPr>
          <a:lstStyle/>
          <a:p>
            <a:r>
              <a:rPr lang="en-US" sz="2800" b="1" dirty="0" smtClean="0"/>
              <a:t>Two Ventricular Premature Complexes </a:t>
            </a:r>
            <a:endParaRPr lang="ar-IQ"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fontScale="92500" lnSpcReduction="20000"/>
          </a:bodyPr>
          <a:lstStyle/>
          <a:p>
            <a:pPr marL="0" indent="0" algn="just" rtl="0">
              <a:buNone/>
            </a:pPr>
            <a:r>
              <a:rPr lang="en-US" sz="3900" b="1" u="sng" dirty="0" smtClean="0">
                <a:solidFill>
                  <a:schemeClr val="accent2">
                    <a:lumMod val="60000"/>
                    <a:lumOff val="40000"/>
                  </a:schemeClr>
                </a:solidFill>
                <a:effectLst>
                  <a:outerShdw blurRad="38100" dist="38100" dir="2700000" algn="tl">
                    <a:srgbClr val="000000">
                      <a:alpha val="43137"/>
                    </a:srgbClr>
                  </a:outerShdw>
                </a:effectLst>
              </a:rPr>
              <a:t>Ventricular Tachycardia:</a:t>
            </a:r>
          </a:p>
          <a:p>
            <a:pPr algn="just" rtl="0"/>
            <a:r>
              <a:rPr lang="en-US" dirty="0" smtClean="0"/>
              <a:t>Ventricular tachycardia (VT) is defined by three or more repetitive PVCs occurring at a rate greater than 100 beats/min. </a:t>
            </a:r>
          </a:p>
          <a:p>
            <a:pPr algn="just" rtl="0"/>
            <a:endParaRPr lang="en-US" dirty="0"/>
          </a:p>
          <a:p>
            <a:pPr algn="just" rtl="0"/>
            <a:r>
              <a:rPr lang="en-US" dirty="0" smtClean="0"/>
              <a:t>It occurs most commonly in acute myocardial infarction (MI); other causes are severe electrolyte abnormalities (e.g., hypokalemia), hypoxemia, and digitalis toxicity.</a:t>
            </a:r>
          </a:p>
          <a:p>
            <a:pPr algn="just" rtl="0"/>
            <a:endParaRPr lang="en-US" dirty="0"/>
          </a:p>
          <a:p>
            <a:pPr algn="just" rtl="0"/>
            <a:r>
              <a:rPr lang="en-US" dirty="0" smtClean="0"/>
              <a:t>The chronic recurrent form is almost always associated with underlying organic heart disease (e.g., idiopathic dilated cardiomyopathy or remote MI with left ventricular [LV] aneurysm).</a:t>
            </a:r>
            <a:endParaRPr lang="ar-IQ" dirty="0"/>
          </a:p>
        </p:txBody>
      </p:sp>
    </p:spTree>
    <p:extLst>
      <p:ext uri="{BB962C8B-B14F-4D97-AF65-F5344CB8AC3E}">
        <p14:creationId xmlns:p14="http://schemas.microsoft.com/office/powerpoint/2010/main" xmlns="" val="105688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42910" y="428604"/>
            <a:ext cx="7929618" cy="5429250"/>
          </a:xfrm>
          <a:prstGeom prst="rect">
            <a:avLst/>
          </a:prstGeom>
          <a:noFill/>
          <a:ln w="9525">
            <a:noFill/>
            <a:miter lim="800000"/>
            <a:headEnd/>
            <a:tailEnd/>
          </a:ln>
          <a:effectLst/>
        </p:spPr>
      </p:pic>
      <p:sp>
        <p:nvSpPr>
          <p:cNvPr id="5" name="مستطيل 4"/>
          <p:cNvSpPr/>
          <p:nvPr/>
        </p:nvSpPr>
        <p:spPr>
          <a:xfrm>
            <a:off x="1707895" y="5929330"/>
            <a:ext cx="5059590" cy="461665"/>
          </a:xfrm>
          <a:prstGeom prst="rect">
            <a:avLst/>
          </a:prstGeom>
        </p:spPr>
        <p:txBody>
          <a:bodyPr wrap="none">
            <a:spAutoFit/>
          </a:bodyPr>
          <a:lstStyle/>
          <a:p>
            <a:r>
              <a:rPr lang="en-US" sz="2400" b="1" dirty="0" err="1" smtClean="0"/>
              <a:t>Monomorphic</a:t>
            </a:r>
            <a:r>
              <a:rPr lang="en-US" sz="2400" b="1" dirty="0" smtClean="0"/>
              <a:t> ventricular tachycardia </a:t>
            </a:r>
            <a:endParaRPr lang="ar-IQ"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14282" y="500042"/>
            <a:ext cx="8715436" cy="4929222"/>
          </a:xfrm>
          <a:prstGeom prst="rect">
            <a:avLst/>
          </a:prstGeom>
          <a:noFill/>
          <a:ln w="9525">
            <a:noFill/>
            <a:miter lim="800000"/>
            <a:headEnd/>
            <a:tailEnd/>
          </a:ln>
          <a:effectLst/>
        </p:spPr>
      </p:pic>
      <p:sp>
        <p:nvSpPr>
          <p:cNvPr id="5" name="مستطيل 4"/>
          <p:cNvSpPr/>
          <p:nvPr/>
        </p:nvSpPr>
        <p:spPr>
          <a:xfrm>
            <a:off x="3087102" y="5572140"/>
            <a:ext cx="3127972" cy="523220"/>
          </a:xfrm>
          <a:prstGeom prst="rect">
            <a:avLst/>
          </a:prstGeom>
        </p:spPr>
        <p:txBody>
          <a:bodyPr wrap="none">
            <a:spAutoFit/>
          </a:bodyPr>
          <a:lstStyle/>
          <a:p>
            <a:r>
              <a:rPr lang="en-US" sz="2800" b="1" dirty="0" err="1" smtClean="0"/>
              <a:t>Torsades</a:t>
            </a:r>
            <a:r>
              <a:rPr lang="en-US" sz="2800" b="1" dirty="0" smtClean="0"/>
              <a:t> de pointes</a:t>
            </a:r>
            <a:endParaRPr lang="en-US" sz="2800" b="1" dirty="0"/>
          </a:p>
        </p:txBody>
      </p:sp>
      <p:sp>
        <p:nvSpPr>
          <p:cNvPr id="6" name="مستطيل 5"/>
          <p:cNvSpPr/>
          <p:nvPr/>
        </p:nvSpPr>
        <p:spPr>
          <a:xfrm>
            <a:off x="714348" y="6000768"/>
            <a:ext cx="6929486" cy="400110"/>
          </a:xfrm>
          <a:prstGeom prst="rect">
            <a:avLst/>
          </a:prstGeom>
        </p:spPr>
        <p:txBody>
          <a:bodyPr wrap="square">
            <a:spAutoFit/>
          </a:bodyPr>
          <a:lstStyle/>
          <a:p>
            <a:r>
              <a:rPr lang="en-US" sz="2000" b="1" dirty="0" smtClean="0"/>
              <a:t>QRS complexes varying in amplitude, axis and duration</a:t>
            </a:r>
            <a:r>
              <a:rPr lang="en-US" dirty="0" smtClean="0"/>
              <a:t>.</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a:bodyPr>
          <a:lstStyle/>
          <a:p>
            <a:pPr algn="just" rtl="0"/>
            <a:r>
              <a:rPr lang="en-US" dirty="0" smtClean="0"/>
              <a:t>Incessant VT refers to VT occurring more frequently than sinus rhythm, so that VT becomes the dominant rhythm. </a:t>
            </a:r>
          </a:p>
          <a:p>
            <a:pPr algn="just" rtl="0"/>
            <a:endParaRPr lang="en-US" dirty="0"/>
          </a:p>
          <a:p>
            <a:pPr algn="just" rtl="0"/>
            <a:r>
              <a:rPr lang="en-US" dirty="0" smtClean="0"/>
              <a:t>Monomorphic</a:t>
            </a:r>
            <a:r>
              <a:rPr lang="en-US" dirty="0"/>
              <a:t> </a:t>
            </a:r>
            <a:r>
              <a:rPr lang="en-US" dirty="0" smtClean="0"/>
              <a:t>VT has a consistent QRS configuration, whereas polymorphic VT has varying QRS complexes. </a:t>
            </a:r>
          </a:p>
          <a:p>
            <a:pPr algn="just" rtl="0"/>
            <a:endParaRPr lang="en-US" dirty="0"/>
          </a:p>
          <a:p>
            <a:pPr algn="just" rtl="0"/>
            <a:r>
              <a:rPr lang="en-US" dirty="0" smtClean="0"/>
              <a:t>Torsade de pointes (</a:t>
            </a:r>
            <a:r>
              <a:rPr lang="en-US" dirty="0" err="1" smtClean="0"/>
              <a:t>TdP</a:t>
            </a:r>
            <a:r>
              <a:rPr lang="en-US" dirty="0" smtClean="0"/>
              <a:t>) is a polymorphic VT in which the QRS complexes appear to undulate around a central axis.</a:t>
            </a:r>
            <a:endParaRPr lang="ar-IQ" dirty="0"/>
          </a:p>
        </p:txBody>
      </p:sp>
    </p:spTree>
    <p:extLst>
      <p:ext uri="{BB962C8B-B14F-4D97-AF65-F5344CB8AC3E}">
        <p14:creationId xmlns:p14="http://schemas.microsoft.com/office/powerpoint/2010/main" xmlns="" val="271346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2688"/>
          </a:xfrm>
        </p:spPr>
        <p:txBody>
          <a:bodyPr>
            <a:normAutofit fontScale="85000" lnSpcReduction="10000"/>
          </a:bodyPr>
          <a:lstStyle/>
          <a:p>
            <a:pPr marL="0" indent="0" algn="l" rtl="0">
              <a:buNone/>
            </a:pPr>
            <a:r>
              <a:rPr lang="en-US" sz="3800" b="1" u="sng" dirty="0" smtClean="0">
                <a:solidFill>
                  <a:srgbClr val="00B050"/>
                </a:solidFill>
                <a:effectLst>
                  <a:outerShdw blurRad="38100" dist="38100" dir="2700000" algn="tl">
                    <a:srgbClr val="000000">
                      <a:alpha val="43137"/>
                    </a:srgbClr>
                  </a:outerShdw>
                </a:effectLst>
              </a:rPr>
              <a:t>BRADYARRHYTHMIAS:</a:t>
            </a:r>
          </a:p>
          <a:p>
            <a:pPr algn="just" rtl="0"/>
            <a:r>
              <a:rPr lang="en-US" dirty="0" smtClean="0"/>
              <a:t>Asymptomatic sinus </a:t>
            </a:r>
            <a:r>
              <a:rPr lang="en-US" dirty="0" err="1" smtClean="0"/>
              <a:t>bradyarrhythmias</a:t>
            </a:r>
            <a:r>
              <a:rPr lang="en-US" dirty="0" smtClean="0"/>
              <a:t> (heart rate less than 60 beats/min) are common especially in young, athletically active individuals. </a:t>
            </a:r>
          </a:p>
          <a:p>
            <a:pPr algn="just" rtl="0"/>
            <a:endParaRPr lang="en-US" dirty="0"/>
          </a:p>
          <a:p>
            <a:pPr algn="just" rtl="0"/>
            <a:r>
              <a:rPr lang="en-US" dirty="0" smtClean="0"/>
              <a:t>However, some patients have sinus node dysfunction (sick sinus syndrome) because of underlying organic heart disease and the normal aging process, which attenuates SA nodal function.</a:t>
            </a:r>
          </a:p>
          <a:p>
            <a:pPr algn="just" rtl="0"/>
            <a:endParaRPr lang="en-US" dirty="0" smtClean="0"/>
          </a:p>
          <a:p>
            <a:pPr algn="just" rtl="0"/>
            <a:r>
              <a:rPr lang="en-US" dirty="0" smtClean="0"/>
              <a:t>AV block or conduction delay may occur in any area of the AV conduction system. AV block may be found in patients without underlying heart disease (e.g., trained athletes) or during sleep when vagal tone is high.</a:t>
            </a:r>
            <a:endParaRPr lang="ar-IQ" dirty="0"/>
          </a:p>
        </p:txBody>
      </p:sp>
    </p:spTree>
    <p:extLst>
      <p:ext uri="{BB962C8B-B14F-4D97-AF65-F5344CB8AC3E}">
        <p14:creationId xmlns:p14="http://schemas.microsoft.com/office/powerpoint/2010/main" xmlns="" val="2817983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08712"/>
          </a:xfrm>
        </p:spPr>
        <p:txBody>
          <a:bodyPr>
            <a:normAutofit fontScale="85000" lnSpcReduction="20000"/>
          </a:bodyPr>
          <a:lstStyle/>
          <a:p>
            <a:pPr marL="0" indent="0" algn="l" rtl="0">
              <a:buNone/>
            </a:pPr>
            <a:r>
              <a:rPr lang="en-US" sz="3800" i="1" dirty="0" smtClean="0">
                <a:solidFill>
                  <a:schemeClr val="tx1">
                    <a:lumMod val="95000"/>
                    <a:lumOff val="5000"/>
                  </a:schemeClr>
                </a:solidFill>
                <a:effectLst>
                  <a:outerShdw blurRad="38100" dist="38100" dir="2700000" algn="tl">
                    <a:srgbClr val="000000">
                      <a:alpha val="43137"/>
                    </a:srgbClr>
                  </a:outerShdw>
                </a:effectLst>
              </a:rPr>
              <a:t>CLINICAL PRESENTATION</a:t>
            </a:r>
          </a:p>
          <a:p>
            <a:pPr algn="just" rtl="0"/>
            <a:r>
              <a:rPr lang="en-US" dirty="0" smtClean="0"/>
              <a:t>Supraventricular </a:t>
            </a:r>
            <a:r>
              <a:rPr lang="en-US" dirty="0" err="1" smtClean="0"/>
              <a:t>tachycardias</a:t>
            </a:r>
            <a:r>
              <a:rPr lang="en-US" dirty="0" smtClean="0"/>
              <a:t> may cause a variety of clinical manifestation ranging from no symptoms to minor palpitations and/or irregular pulse to severe and even life-threatening symptoms.</a:t>
            </a:r>
          </a:p>
          <a:p>
            <a:pPr algn="just" rtl="0"/>
            <a:endParaRPr lang="en-US" dirty="0"/>
          </a:p>
          <a:p>
            <a:pPr algn="just" rtl="0"/>
            <a:r>
              <a:rPr lang="en-US" dirty="0" smtClean="0"/>
              <a:t>Patients may experience dizziness or acute </a:t>
            </a:r>
            <a:r>
              <a:rPr lang="en-US" dirty="0" err="1" smtClean="0"/>
              <a:t>syncopal</a:t>
            </a:r>
            <a:r>
              <a:rPr lang="en-US" dirty="0" smtClean="0"/>
              <a:t> episodes; symptoms of HF; </a:t>
            </a:r>
            <a:r>
              <a:rPr lang="en-US" dirty="0" err="1" smtClean="0"/>
              <a:t>anginal</a:t>
            </a:r>
            <a:r>
              <a:rPr lang="en-US" dirty="0" smtClean="0"/>
              <a:t> chest pain; or, more often, a choking or pressure sensation during the tachycardia episode.</a:t>
            </a:r>
          </a:p>
          <a:p>
            <a:pPr algn="just" rtl="0"/>
            <a:endParaRPr lang="en-US" dirty="0" smtClean="0"/>
          </a:p>
          <a:p>
            <a:pPr algn="just" rtl="0"/>
            <a:r>
              <a:rPr lang="en-US" dirty="0" smtClean="0"/>
              <a:t>Patients with </a:t>
            </a:r>
            <a:r>
              <a:rPr lang="en-US" dirty="0" err="1" smtClean="0"/>
              <a:t>bradyarrhythmias</a:t>
            </a:r>
            <a:r>
              <a:rPr lang="en-US" dirty="0" smtClean="0"/>
              <a:t> experience symptoms associated with hypotension such as dizziness, syncope, fatigue, and confusion. </a:t>
            </a:r>
          </a:p>
          <a:p>
            <a:pPr algn="just" rtl="0"/>
            <a:endParaRPr lang="en-US" dirty="0"/>
          </a:p>
          <a:p>
            <a:pPr algn="just" rtl="0"/>
            <a:r>
              <a:rPr lang="en-US" dirty="0" smtClean="0"/>
              <a:t>If LV dysfunction exists, symptoms of congestive HF may be exacerbated.</a:t>
            </a:r>
            <a:endParaRPr lang="ar-IQ" dirty="0"/>
          </a:p>
        </p:txBody>
      </p:sp>
    </p:spTree>
    <p:extLst>
      <p:ext uri="{BB962C8B-B14F-4D97-AF65-F5344CB8AC3E}">
        <p14:creationId xmlns:p14="http://schemas.microsoft.com/office/powerpoint/2010/main" xmlns="" val="383819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336704"/>
          </a:xfrm>
        </p:spPr>
        <p:txBody>
          <a:bodyPr/>
          <a:lstStyle/>
          <a:p>
            <a:pPr marL="0" indent="0" algn="just" rtl="0">
              <a:buNone/>
            </a:pPr>
            <a:endParaRPr lang="en-US" u="sng" dirty="0" smtClean="0">
              <a:effectLst>
                <a:outerShdw blurRad="38100" dist="38100" dir="2700000" algn="tl">
                  <a:srgbClr val="000000">
                    <a:alpha val="43137"/>
                  </a:srgbClr>
                </a:outerShdw>
              </a:effectLst>
            </a:endParaRPr>
          </a:p>
          <a:p>
            <a:pPr marL="0" indent="0" algn="just" rtl="0">
              <a:buNone/>
            </a:pPr>
            <a:r>
              <a:rPr lang="en-US" u="sng" dirty="0" smtClean="0">
                <a:effectLst>
                  <a:outerShdw blurRad="38100" dist="38100" dir="2700000" algn="tl">
                    <a:srgbClr val="000000">
                      <a:alpha val="43137"/>
                    </a:srgbClr>
                  </a:outerShdw>
                </a:effectLst>
              </a:rPr>
              <a:t>DESIRED OUTCOME</a:t>
            </a:r>
          </a:p>
          <a:p>
            <a:pPr algn="just" rtl="0"/>
            <a:r>
              <a:rPr lang="en-US" dirty="0" smtClean="0"/>
              <a:t>The desired outcome depends on the underlying arrhythmia. </a:t>
            </a:r>
          </a:p>
          <a:p>
            <a:pPr algn="just" rtl="0"/>
            <a:endParaRPr lang="en-US" dirty="0"/>
          </a:p>
          <a:p>
            <a:pPr algn="just" rtl="0"/>
            <a:r>
              <a:rPr lang="en-US" dirty="0" smtClean="0"/>
              <a:t>For example, the ultimate treatment goals of treating AF or atrial flutter are restoring sinus rhythm, preventing thromboembolic complications, and preventing further recurrences.</a:t>
            </a:r>
            <a:endParaRPr lang="ar-IQ" dirty="0"/>
          </a:p>
        </p:txBody>
      </p:sp>
    </p:spTree>
    <p:extLst>
      <p:ext uri="{BB962C8B-B14F-4D97-AF65-F5344CB8AC3E}">
        <p14:creationId xmlns:p14="http://schemas.microsoft.com/office/powerpoint/2010/main" xmlns="" val="268934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2688"/>
          </a:xfrm>
        </p:spPr>
        <p:txBody>
          <a:bodyPr/>
          <a:lstStyle/>
          <a:p>
            <a:pPr algn="just" rtl="0"/>
            <a:endParaRPr lang="en-US" dirty="0" smtClean="0"/>
          </a:p>
          <a:p>
            <a:pPr algn="just" rtl="0"/>
            <a:endParaRPr lang="en-US" dirty="0"/>
          </a:p>
          <a:p>
            <a:pPr algn="just" rtl="0"/>
            <a:r>
              <a:rPr lang="en-US" dirty="0" smtClean="0"/>
              <a:t>Drugs may have antiarrhythmic activity by directly altering conduction in several ways. </a:t>
            </a:r>
          </a:p>
          <a:p>
            <a:pPr algn="just" rtl="0"/>
            <a:endParaRPr lang="en-US" dirty="0"/>
          </a:p>
          <a:p>
            <a:pPr algn="just" rtl="0"/>
            <a:r>
              <a:rPr lang="en-US" dirty="0" smtClean="0"/>
              <a:t>Drugs may depress the automatic properties of abnormal pacemaker cells by decreasing the slope of phase 4 depolarization and/or by elevating threshold potential.</a:t>
            </a:r>
          </a:p>
          <a:p>
            <a:pPr algn="just" rtl="0"/>
            <a:endParaRPr lang="en-US" dirty="0"/>
          </a:p>
          <a:p>
            <a:pPr algn="just" rtl="0"/>
            <a:endParaRPr lang="ar-IQ" dirty="0"/>
          </a:p>
        </p:txBody>
      </p:sp>
    </p:spTree>
    <p:extLst>
      <p:ext uri="{BB962C8B-B14F-4D97-AF65-F5344CB8AC3E}">
        <p14:creationId xmlns:p14="http://schemas.microsoft.com/office/powerpoint/2010/main" xmlns="" val="3291657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lstStyle/>
          <a:p>
            <a:pPr marL="0" indent="0" algn="ctr">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332656"/>
            <a:ext cx="7632848" cy="597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835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lstStyle/>
          <a:p>
            <a:pPr algn="just" rtl="0"/>
            <a:r>
              <a:rPr lang="en-US" dirty="0" smtClean="0"/>
              <a:t>Arrhythmia is defined as loss of cardiac rhythm, especially irregularity of </a:t>
            </a:r>
            <a:r>
              <a:rPr lang="en-US" dirty="0" smtClean="0"/>
              <a:t>heart beat</a:t>
            </a:r>
            <a:r>
              <a:rPr lang="en-US" dirty="0" smtClean="0"/>
              <a:t>.</a:t>
            </a:r>
          </a:p>
          <a:p>
            <a:pPr algn="just" rtl="0"/>
            <a:endParaRPr lang="en-US" dirty="0"/>
          </a:p>
          <a:p>
            <a:pPr marL="0" indent="0" algn="just" rtl="0">
              <a:buNone/>
            </a:pPr>
            <a:r>
              <a:rPr lang="en-US" u="sng" dirty="0" smtClean="0">
                <a:solidFill>
                  <a:srgbClr val="7030A0"/>
                </a:solidFill>
                <a:effectLst>
                  <a:outerShdw blurRad="38100" dist="38100" dir="2700000" algn="tl">
                    <a:srgbClr val="000000">
                      <a:alpha val="43137"/>
                    </a:srgbClr>
                  </a:outerShdw>
                </a:effectLst>
              </a:rPr>
              <a:t>PATHOPHYSIOLOGY:</a:t>
            </a:r>
          </a:p>
          <a:p>
            <a:pPr marL="0" indent="0" algn="just" rtl="0">
              <a:buNone/>
            </a:pPr>
            <a:r>
              <a:rPr lang="en-US" u="sng" dirty="0" smtClean="0">
                <a:solidFill>
                  <a:srgbClr val="7030A0"/>
                </a:solidFill>
                <a:effectLst>
                  <a:outerShdw blurRad="38100" dist="38100" dir="2700000" algn="tl">
                    <a:srgbClr val="000000">
                      <a:alpha val="43137"/>
                    </a:srgbClr>
                  </a:outerShdw>
                </a:effectLst>
              </a:rPr>
              <a:t>SUPRAVENTRICULAR ARRHYTHMIAS:</a:t>
            </a:r>
          </a:p>
          <a:p>
            <a:pPr algn="just" rtl="0"/>
            <a:r>
              <a:rPr lang="en-US" dirty="0" smtClean="0"/>
              <a:t>Common supraventricular </a:t>
            </a:r>
            <a:r>
              <a:rPr lang="en-US" dirty="0" err="1" smtClean="0"/>
              <a:t>tachycardias</a:t>
            </a:r>
            <a:r>
              <a:rPr lang="en-US" dirty="0" smtClean="0"/>
              <a:t> requiring drug treatment are atrial fibrillation (AF) or atrial flutter, paroxysmal supraventricular tachycardia (PSVT), and automatic atrial </a:t>
            </a:r>
            <a:r>
              <a:rPr lang="en-US" dirty="0" err="1" smtClean="0"/>
              <a:t>tachycardias</a:t>
            </a:r>
            <a:r>
              <a:rPr lang="en-US" dirty="0" smtClean="0"/>
              <a:t>.</a:t>
            </a:r>
          </a:p>
          <a:p>
            <a:pPr algn="just" rtl="0"/>
            <a:endParaRPr lang="en-US" dirty="0"/>
          </a:p>
          <a:p>
            <a:pPr algn="just" rtl="0"/>
            <a:endParaRPr lang="ar-IQ" dirty="0"/>
          </a:p>
        </p:txBody>
      </p:sp>
    </p:spTree>
    <p:extLst>
      <p:ext uri="{BB962C8B-B14F-4D97-AF65-F5344CB8AC3E}">
        <p14:creationId xmlns:p14="http://schemas.microsoft.com/office/powerpoint/2010/main" xmlns="" val="471274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2688"/>
          </a:xfrm>
        </p:spPr>
        <p:txBody>
          <a:bodyPr/>
          <a:lstStyle/>
          <a:p>
            <a:pPr marL="0" indent="0" algn="ctr" rtl="0">
              <a:buNone/>
            </a:pP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908720"/>
            <a:ext cx="7848872"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83768" y="332656"/>
            <a:ext cx="4752528" cy="576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596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2688"/>
          </a:xfrm>
        </p:spPr>
        <p:txBody>
          <a:bodyPr/>
          <a:lstStyle/>
          <a:p>
            <a:pPr marL="0" indent="0" algn="ctr">
              <a:buNone/>
            </a:pP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5" y="620688"/>
            <a:ext cx="8208912"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83768" y="188640"/>
            <a:ext cx="3816424" cy="450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0909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lstStyle/>
          <a:p>
            <a:pPr marL="0" indent="0" algn="ctr">
              <a:buNone/>
            </a:pP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332656"/>
            <a:ext cx="7128792" cy="6264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121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476672"/>
            <a:ext cx="8784976" cy="5832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1" y="0"/>
            <a:ext cx="8352928" cy="638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3223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192688"/>
          </a:xfrm>
        </p:spPr>
        <p:txBody>
          <a:bodyPr>
            <a:normAutofit fontScale="77500" lnSpcReduction="20000"/>
          </a:bodyPr>
          <a:lstStyle/>
          <a:p>
            <a:pPr marL="0" indent="0" algn="just" rtl="0">
              <a:buNone/>
            </a:pPr>
            <a:r>
              <a:rPr lang="en-US" sz="4100" dirty="0">
                <a:solidFill>
                  <a:srgbClr val="FF0000"/>
                </a:solidFill>
              </a:rPr>
              <a:t>Acute Ventricular Tachycardia</a:t>
            </a:r>
          </a:p>
          <a:p>
            <a:pPr algn="just" rtl="0"/>
            <a:r>
              <a:rPr lang="en-US" dirty="0" smtClean="0">
                <a:latin typeface="Arial" pitchFamily="34" charset="0"/>
                <a:cs typeface="Arial" pitchFamily="34" charset="0"/>
              </a:rPr>
              <a:t>If </a:t>
            </a:r>
            <a:r>
              <a:rPr lang="en-US" dirty="0">
                <a:latin typeface="Arial" pitchFamily="34" charset="0"/>
                <a:cs typeface="Arial" pitchFamily="34" charset="0"/>
              </a:rPr>
              <a:t>severe symptoms are present, synchronized DCC should be </a:t>
            </a:r>
            <a:r>
              <a:rPr lang="en-US" dirty="0" smtClean="0">
                <a:latin typeface="Arial" pitchFamily="34" charset="0"/>
                <a:cs typeface="Arial" pitchFamily="34" charset="0"/>
              </a:rPr>
              <a:t>institute immediately </a:t>
            </a:r>
            <a:r>
              <a:rPr lang="en-US" dirty="0">
                <a:latin typeface="Arial" pitchFamily="34" charset="0"/>
                <a:cs typeface="Arial" pitchFamily="34" charset="0"/>
              </a:rPr>
              <a:t>to restore sinus rhythm. </a:t>
            </a:r>
            <a:endParaRPr lang="en-US" dirty="0" smtClean="0">
              <a:latin typeface="Arial" pitchFamily="34" charset="0"/>
              <a:cs typeface="Arial" pitchFamily="34" charset="0"/>
            </a:endParaRPr>
          </a:p>
          <a:p>
            <a:pPr algn="just" rtl="0"/>
            <a:endParaRPr lang="en-US" dirty="0">
              <a:latin typeface="Arial" pitchFamily="34" charset="0"/>
              <a:cs typeface="Arial" pitchFamily="34" charset="0"/>
            </a:endParaRPr>
          </a:p>
          <a:p>
            <a:pPr algn="just" rtl="0"/>
            <a:r>
              <a:rPr lang="en-US" dirty="0">
                <a:latin typeface="Arial" pitchFamily="34" charset="0"/>
                <a:cs typeface="Arial" pitchFamily="34" charset="0"/>
              </a:rPr>
              <a:t>Patients with mild or no symptoms can be treated initially with </a:t>
            </a:r>
            <a:r>
              <a:rPr lang="en-US" dirty="0" smtClean="0">
                <a:latin typeface="Arial" pitchFamily="34" charset="0"/>
                <a:cs typeface="Arial" pitchFamily="34" charset="0"/>
              </a:rPr>
              <a:t>antiarrhythmic drugs</a:t>
            </a:r>
            <a:r>
              <a:rPr lang="en-US" dirty="0">
                <a:latin typeface="Arial" pitchFamily="34" charset="0"/>
                <a:cs typeface="Arial" pitchFamily="34" charset="0"/>
              </a:rPr>
              <a:t>. IV </a:t>
            </a:r>
            <a:r>
              <a:rPr lang="en-US" dirty="0" err="1">
                <a:latin typeface="Arial" pitchFamily="34" charset="0"/>
                <a:cs typeface="Arial" pitchFamily="34" charset="0"/>
              </a:rPr>
              <a:t>amiodarone</a:t>
            </a:r>
            <a:r>
              <a:rPr lang="en-US" dirty="0">
                <a:latin typeface="Arial" pitchFamily="34" charset="0"/>
                <a:cs typeface="Arial" pitchFamily="34" charset="0"/>
              </a:rPr>
              <a:t> is now recommended as first-line </a:t>
            </a:r>
            <a:r>
              <a:rPr lang="en-US" dirty="0" smtClean="0">
                <a:latin typeface="Arial" pitchFamily="34" charset="0"/>
                <a:cs typeface="Arial" pitchFamily="34" charset="0"/>
              </a:rPr>
              <a:t>therapy in </a:t>
            </a:r>
            <a:r>
              <a:rPr lang="en-US" dirty="0">
                <a:latin typeface="Arial" pitchFamily="34" charset="0"/>
                <a:cs typeface="Arial" pitchFamily="34" charset="0"/>
              </a:rPr>
              <a:t>this situation</a:t>
            </a:r>
            <a:r>
              <a:rPr lang="en-US" dirty="0" smtClean="0">
                <a:latin typeface="Arial" pitchFamily="34" charset="0"/>
                <a:cs typeface="Arial" pitchFamily="34" charset="0"/>
              </a:rPr>
              <a:t>.</a:t>
            </a:r>
          </a:p>
          <a:p>
            <a:pPr algn="just" rtl="0"/>
            <a:endParaRPr lang="en-US" dirty="0">
              <a:latin typeface="Arial" pitchFamily="34" charset="0"/>
              <a:cs typeface="Arial" pitchFamily="34" charset="0"/>
            </a:endParaRPr>
          </a:p>
          <a:p>
            <a:pPr algn="just" rtl="0"/>
            <a:r>
              <a:rPr lang="en-US" dirty="0">
                <a:latin typeface="Arial" pitchFamily="34" charset="0"/>
                <a:cs typeface="Arial" pitchFamily="34" charset="0"/>
              </a:rPr>
              <a:t>Patients with chronic recurrent sustained VT are at extremely high risk </a:t>
            </a:r>
            <a:r>
              <a:rPr lang="en-US" dirty="0" smtClean="0">
                <a:latin typeface="Arial" pitchFamily="34" charset="0"/>
                <a:cs typeface="Arial" pitchFamily="34" charset="0"/>
              </a:rPr>
              <a:t>for death</a:t>
            </a:r>
            <a:r>
              <a:rPr lang="en-US" dirty="0">
                <a:latin typeface="Arial" pitchFamily="34" charset="0"/>
                <a:cs typeface="Arial" pitchFamily="34" charset="0"/>
              </a:rPr>
              <a:t>; trial-and-error attempts to find effective therapy are unwarranted</a:t>
            </a:r>
            <a:r>
              <a:rPr lang="en-US" dirty="0" smtClean="0">
                <a:latin typeface="Arial" pitchFamily="34" charset="0"/>
                <a:cs typeface="Arial" pitchFamily="34" charset="0"/>
              </a:rPr>
              <a:t>.</a:t>
            </a:r>
          </a:p>
          <a:p>
            <a:pPr algn="just" rtl="0"/>
            <a:endParaRPr lang="en-US" dirty="0" smtClean="0">
              <a:latin typeface="Arial" pitchFamily="34" charset="0"/>
              <a:cs typeface="Arial" pitchFamily="34" charset="0"/>
            </a:endParaRPr>
          </a:p>
          <a:p>
            <a:pPr algn="just" rtl="0"/>
            <a:r>
              <a:rPr lang="en-US" dirty="0">
                <a:latin typeface="Arial" pitchFamily="34" charset="0"/>
                <a:cs typeface="Arial" pitchFamily="34" charset="0"/>
              </a:rPr>
              <a:t>The automatic ICD </a:t>
            </a:r>
            <a:r>
              <a:rPr lang="en-US" dirty="0" smtClean="0">
                <a:latin typeface="Arial" pitchFamily="34" charset="0"/>
                <a:cs typeface="Arial" pitchFamily="34" charset="0"/>
              </a:rPr>
              <a:t>(implantable </a:t>
            </a:r>
            <a:r>
              <a:rPr lang="en-US" dirty="0" err="1" smtClean="0">
                <a:latin typeface="Arial" pitchFamily="34" charset="0"/>
                <a:cs typeface="Arial" pitchFamily="34" charset="0"/>
              </a:rPr>
              <a:t>cardioverter</a:t>
            </a:r>
            <a:r>
              <a:rPr lang="en-US" dirty="0" smtClean="0">
                <a:latin typeface="Arial" pitchFamily="34" charset="0"/>
                <a:cs typeface="Arial" pitchFamily="34" charset="0"/>
              </a:rPr>
              <a:t>-defibrillator) is </a:t>
            </a:r>
            <a:r>
              <a:rPr lang="en-US" dirty="0">
                <a:latin typeface="Arial" pitchFamily="34" charset="0"/>
                <a:cs typeface="Arial" pitchFamily="34" charset="0"/>
              </a:rPr>
              <a:t>a highly effective method for preventing </a:t>
            </a:r>
            <a:r>
              <a:rPr lang="en-US" dirty="0" smtClean="0">
                <a:latin typeface="Arial" pitchFamily="34" charset="0"/>
                <a:cs typeface="Arial" pitchFamily="34" charset="0"/>
              </a:rPr>
              <a:t>sudden death </a:t>
            </a:r>
            <a:r>
              <a:rPr lang="en-US" dirty="0">
                <a:latin typeface="Arial" pitchFamily="34" charset="0"/>
                <a:cs typeface="Arial" pitchFamily="34" charset="0"/>
              </a:rPr>
              <a:t>due to recurrent VT or VF.</a:t>
            </a:r>
            <a:endParaRPr lang="ar-IQ" dirty="0">
              <a:latin typeface="Arial" pitchFamily="34" charset="0"/>
              <a:cs typeface="Arial" pitchFamily="34" charset="0"/>
            </a:endParaRPr>
          </a:p>
        </p:txBody>
      </p:sp>
    </p:spTree>
    <p:extLst>
      <p:ext uri="{BB962C8B-B14F-4D97-AF65-F5344CB8AC3E}">
        <p14:creationId xmlns:p14="http://schemas.microsoft.com/office/powerpoint/2010/main" xmlns="" val="3251119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20680"/>
          </a:xfrm>
        </p:spPr>
        <p:txBody>
          <a:bodyPr>
            <a:normAutofit fontScale="85000" lnSpcReduction="10000"/>
          </a:bodyPr>
          <a:lstStyle/>
          <a:p>
            <a:pPr algn="just" rtl="0"/>
            <a:r>
              <a:rPr lang="en-US" dirty="0"/>
              <a:t>For an acute episode of </a:t>
            </a:r>
            <a:r>
              <a:rPr lang="en-US" dirty="0" err="1"/>
              <a:t>TdP</a:t>
            </a:r>
            <a:r>
              <a:rPr lang="en-US" dirty="0"/>
              <a:t>, most patients require and respond to DCC</a:t>
            </a:r>
            <a:r>
              <a:rPr lang="en-US" dirty="0" smtClean="0"/>
              <a:t>.</a:t>
            </a:r>
          </a:p>
          <a:p>
            <a:pPr algn="just" rtl="0"/>
            <a:endParaRPr lang="en-US" dirty="0"/>
          </a:p>
          <a:p>
            <a:pPr algn="just" rtl="0"/>
            <a:r>
              <a:rPr lang="en-US" dirty="0"/>
              <a:t>However, </a:t>
            </a:r>
            <a:r>
              <a:rPr lang="en-US" dirty="0" err="1"/>
              <a:t>TdP</a:t>
            </a:r>
            <a:r>
              <a:rPr lang="en-US" dirty="0"/>
              <a:t> tends to be paroxysmal and often recurs rapidly after DCC</a:t>
            </a:r>
            <a:r>
              <a:rPr lang="en-US" dirty="0" smtClean="0"/>
              <a:t>.</a:t>
            </a:r>
          </a:p>
          <a:p>
            <a:pPr algn="just" rtl="0"/>
            <a:endParaRPr lang="en-US" dirty="0"/>
          </a:p>
          <a:p>
            <a:pPr algn="just" rtl="0"/>
            <a:r>
              <a:rPr lang="en-US" dirty="0" smtClean="0"/>
              <a:t>IV </a:t>
            </a:r>
            <a:r>
              <a:rPr lang="en-US" dirty="0"/>
              <a:t>magnesium sulfate is considered the drug of choice for </a:t>
            </a:r>
            <a:r>
              <a:rPr lang="en-US" dirty="0" smtClean="0"/>
              <a:t>preventing recurrences </a:t>
            </a:r>
            <a:r>
              <a:rPr lang="en-US" dirty="0"/>
              <a:t>of </a:t>
            </a:r>
            <a:r>
              <a:rPr lang="en-US" dirty="0" err="1"/>
              <a:t>TdP</a:t>
            </a:r>
            <a:r>
              <a:rPr lang="en-US" dirty="0" smtClean="0"/>
              <a:t>.</a:t>
            </a:r>
          </a:p>
          <a:p>
            <a:pPr algn="just" rtl="0"/>
            <a:endParaRPr lang="en-US" dirty="0"/>
          </a:p>
          <a:p>
            <a:pPr algn="just" rtl="0"/>
            <a:r>
              <a:rPr lang="en-US" dirty="0"/>
              <a:t>Agents that prolong the </a:t>
            </a:r>
            <a:r>
              <a:rPr lang="en-US" dirty="0" smtClean="0"/>
              <a:t>QT interval </a:t>
            </a:r>
            <a:r>
              <a:rPr lang="en-US" dirty="0"/>
              <a:t>should be discontinued, and exacerbating factors (e.g., </a:t>
            </a:r>
            <a:r>
              <a:rPr lang="en-US" dirty="0" smtClean="0"/>
              <a:t>hypokalemia, </a:t>
            </a:r>
            <a:r>
              <a:rPr lang="en-US" dirty="0" err="1" smtClean="0"/>
              <a:t>hypomagnesemia</a:t>
            </a:r>
            <a:r>
              <a:rPr lang="en-US" dirty="0"/>
              <a:t>) corrected. Drugs that further prolong </a:t>
            </a:r>
            <a:r>
              <a:rPr lang="en-US" dirty="0" smtClean="0"/>
              <a:t>repolarization (e.g</a:t>
            </a:r>
            <a:r>
              <a:rPr lang="en-US" dirty="0"/>
              <a:t>., IV procainamide) are contraindicated. </a:t>
            </a:r>
            <a:r>
              <a:rPr lang="en-US" dirty="0" err="1"/>
              <a:t>Lidocaine</a:t>
            </a:r>
            <a:r>
              <a:rPr lang="en-US" dirty="0"/>
              <a:t> is </a:t>
            </a:r>
            <a:r>
              <a:rPr lang="en-US" dirty="0" smtClean="0"/>
              <a:t>usually ineffective</a:t>
            </a:r>
            <a:r>
              <a:rPr lang="en-US" dirty="0"/>
              <a:t>.</a:t>
            </a:r>
            <a:endParaRPr lang="ar-IQ" dirty="0"/>
          </a:p>
        </p:txBody>
      </p:sp>
    </p:spTree>
    <p:extLst>
      <p:ext uri="{BB962C8B-B14F-4D97-AF65-F5344CB8AC3E}">
        <p14:creationId xmlns:p14="http://schemas.microsoft.com/office/powerpoint/2010/main" xmlns="" val="2465054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92688"/>
          </a:xfrm>
        </p:spPr>
        <p:txBody>
          <a:bodyPr>
            <a:normAutofit fontScale="85000" lnSpcReduction="20000"/>
          </a:bodyPr>
          <a:lstStyle/>
          <a:p>
            <a:pPr algn="just" rtl="0"/>
            <a:r>
              <a:rPr lang="en-US" dirty="0"/>
              <a:t>Treatment of sinus node dysfunction involves elimination of </a:t>
            </a:r>
            <a:r>
              <a:rPr lang="en-US" dirty="0" smtClean="0"/>
              <a:t>symptomatic </a:t>
            </a:r>
            <a:r>
              <a:rPr lang="en-US" dirty="0" err="1" smtClean="0"/>
              <a:t>bradycardia</a:t>
            </a:r>
            <a:r>
              <a:rPr lang="en-US" dirty="0" smtClean="0"/>
              <a:t> </a:t>
            </a:r>
            <a:r>
              <a:rPr lang="en-US" dirty="0"/>
              <a:t>and possibly managing alternating </a:t>
            </a:r>
            <a:r>
              <a:rPr lang="en-US" dirty="0" err="1"/>
              <a:t>tachycardias</a:t>
            </a:r>
            <a:r>
              <a:rPr lang="en-US" dirty="0"/>
              <a:t> such as AF</a:t>
            </a:r>
            <a:r>
              <a:rPr lang="en-US" dirty="0" smtClean="0"/>
              <a:t>.</a:t>
            </a:r>
          </a:p>
          <a:p>
            <a:pPr algn="just" rtl="0"/>
            <a:endParaRPr lang="en-US" dirty="0"/>
          </a:p>
          <a:p>
            <a:pPr algn="just" rtl="0"/>
            <a:r>
              <a:rPr lang="en-US" dirty="0"/>
              <a:t>In general, long-term therapy of choice for patients with </a:t>
            </a:r>
            <a:r>
              <a:rPr lang="en-US" dirty="0" smtClean="0"/>
              <a:t>significant symptoms </a:t>
            </a:r>
            <a:r>
              <a:rPr lang="en-US" dirty="0"/>
              <a:t>is a permanent ventricular pacemaker</a:t>
            </a:r>
            <a:r>
              <a:rPr lang="en-US" dirty="0" smtClean="0"/>
              <a:t>.</a:t>
            </a:r>
          </a:p>
          <a:p>
            <a:pPr algn="just" rtl="0"/>
            <a:endParaRPr lang="en-US" dirty="0"/>
          </a:p>
          <a:p>
            <a:pPr algn="just" rtl="0"/>
            <a:r>
              <a:rPr lang="en-US" dirty="0"/>
              <a:t>Patients who remain symptomatic </a:t>
            </a:r>
            <a:r>
              <a:rPr lang="en-US" dirty="0" smtClean="0"/>
              <a:t>may benefit </a:t>
            </a:r>
            <a:r>
              <a:rPr lang="en-US" dirty="0"/>
              <a:t>from adding an α-adrenergic stimulant such as </a:t>
            </a:r>
            <a:r>
              <a:rPr lang="en-US" dirty="0" err="1"/>
              <a:t>midodrine</a:t>
            </a:r>
            <a:r>
              <a:rPr lang="en-US" dirty="0" smtClean="0"/>
              <a:t>.</a:t>
            </a:r>
          </a:p>
          <a:p>
            <a:pPr algn="just" rtl="0"/>
            <a:endParaRPr lang="en-US" dirty="0" smtClean="0"/>
          </a:p>
          <a:p>
            <a:pPr algn="just" rtl="0"/>
            <a:r>
              <a:rPr lang="en-US" dirty="0" smtClean="0"/>
              <a:t>Other </a:t>
            </a:r>
            <a:r>
              <a:rPr lang="en-US" dirty="0"/>
              <a:t>drugs that have been used successfully (with or </a:t>
            </a:r>
            <a:r>
              <a:rPr lang="en-US" dirty="0" smtClean="0"/>
              <a:t>without </a:t>
            </a:r>
            <a:r>
              <a:rPr lang="el-GR" dirty="0" smtClean="0"/>
              <a:t>β-</a:t>
            </a:r>
            <a:r>
              <a:rPr lang="en-US" dirty="0"/>
              <a:t>blockers) include fludrocortisone, </a:t>
            </a:r>
            <a:r>
              <a:rPr lang="en-US" dirty="0" err="1"/>
              <a:t>anticholinergics</a:t>
            </a:r>
            <a:r>
              <a:rPr lang="en-US" dirty="0"/>
              <a:t> (scopolamine </a:t>
            </a:r>
            <a:r>
              <a:rPr lang="en-US" dirty="0" smtClean="0"/>
              <a:t>patches, </a:t>
            </a:r>
            <a:r>
              <a:rPr lang="en-US" dirty="0" err="1" smtClean="0"/>
              <a:t>disopyramide</a:t>
            </a:r>
            <a:r>
              <a:rPr lang="en-US" dirty="0"/>
              <a:t>), </a:t>
            </a:r>
            <a:r>
              <a:rPr lang="el-GR" dirty="0"/>
              <a:t>α-</a:t>
            </a:r>
            <a:r>
              <a:rPr lang="en-US" dirty="0"/>
              <a:t>adrenergic agonists (</a:t>
            </a:r>
            <a:r>
              <a:rPr lang="en-US" dirty="0" err="1"/>
              <a:t>midodrine</a:t>
            </a:r>
            <a:r>
              <a:rPr lang="en-US" dirty="0"/>
              <a:t>), adenosine </a:t>
            </a:r>
            <a:r>
              <a:rPr lang="en-US" dirty="0" smtClean="0"/>
              <a:t>analogs (theophylline</a:t>
            </a:r>
            <a:r>
              <a:rPr lang="en-US" dirty="0"/>
              <a:t>, </a:t>
            </a:r>
            <a:r>
              <a:rPr lang="en-US" dirty="0" err="1"/>
              <a:t>dipyridamole</a:t>
            </a:r>
            <a:r>
              <a:rPr lang="en-US" dirty="0"/>
              <a:t>), and selective serotonin reuptake </a:t>
            </a:r>
            <a:r>
              <a:rPr lang="en-US" dirty="0" smtClean="0"/>
              <a:t>inhibitors (sertraline</a:t>
            </a:r>
            <a:r>
              <a:rPr lang="en-US" dirty="0"/>
              <a:t>, fluoxetine).</a:t>
            </a:r>
            <a:endParaRPr lang="ar-IQ" dirty="0"/>
          </a:p>
        </p:txBody>
      </p:sp>
    </p:spTree>
    <p:extLst>
      <p:ext uri="{BB962C8B-B14F-4D97-AF65-F5344CB8AC3E}">
        <p14:creationId xmlns:p14="http://schemas.microsoft.com/office/powerpoint/2010/main" xmlns="" val="3238821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txBody>
          <a:bodyPr>
            <a:normAutofit fontScale="70000" lnSpcReduction="20000"/>
          </a:bodyPr>
          <a:lstStyle/>
          <a:p>
            <a:pPr marL="0" indent="0" algn="just" rtl="0">
              <a:buNone/>
            </a:pPr>
            <a:r>
              <a:rPr lang="en-US" sz="4600" u="sng" dirty="0" smtClean="0">
                <a:solidFill>
                  <a:srgbClr val="FF0000"/>
                </a:solidFill>
              </a:rPr>
              <a:t>Adenosine:</a:t>
            </a:r>
            <a:endParaRPr lang="en-US" sz="4600" u="sng" dirty="0">
              <a:solidFill>
                <a:srgbClr val="FF0000"/>
              </a:solidFill>
            </a:endParaRPr>
          </a:p>
          <a:p>
            <a:pPr algn="just" rtl="0"/>
            <a:r>
              <a:rPr lang="en-US" dirty="0"/>
              <a:t>Drug therapy involves blocking the AV node because most PSVT rhythms involve a re-entry circuit within this area</a:t>
            </a:r>
            <a:r>
              <a:rPr lang="en-US" dirty="0" smtClean="0"/>
              <a:t>.</a:t>
            </a:r>
          </a:p>
          <a:p>
            <a:pPr algn="just" rtl="0"/>
            <a:endParaRPr lang="en-US" dirty="0"/>
          </a:p>
          <a:p>
            <a:pPr algn="just" rtl="0"/>
            <a:r>
              <a:rPr lang="en-US" dirty="0"/>
              <a:t>An initial 6-mg IV bolus is given; if this is unsuccessful within 2 minutes, it can be followed by one or two additional 12-mg IV boluses, up to a maximum of 30 mg</a:t>
            </a:r>
            <a:r>
              <a:rPr lang="en-US" dirty="0" smtClean="0"/>
              <a:t>.</a:t>
            </a:r>
          </a:p>
          <a:p>
            <a:pPr algn="just" rtl="0"/>
            <a:endParaRPr lang="en-US" dirty="0"/>
          </a:p>
          <a:p>
            <a:pPr algn="just" rtl="0"/>
            <a:r>
              <a:rPr lang="en-US" dirty="0"/>
              <a:t>Because of its short half-life (9 seconds), adenosine should be administered as a rapid bolus (over 1–3 seconds), followed immediately by a saline flush. </a:t>
            </a:r>
            <a:endParaRPr lang="en-US" dirty="0" smtClean="0"/>
          </a:p>
          <a:p>
            <a:pPr algn="just" rtl="0"/>
            <a:endParaRPr lang="en-US" dirty="0" smtClean="0"/>
          </a:p>
          <a:p>
            <a:pPr algn="just" rtl="0"/>
            <a:r>
              <a:rPr lang="en-US" dirty="0" err="1"/>
              <a:t>Nondihydropyridine</a:t>
            </a:r>
            <a:r>
              <a:rPr lang="en-US" dirty="0"/>
              <a:t> calcium channel blockers, verapamil and </a:t>
            </a:r>
            <a:r>
              <a:rPr lang="en-US" dirty="0" err="1"/>
              <a:t>diltiazem</a:t>
            </a:r>
            <a:r>
              <a:rPr lang="en-US" dirty="0"/>
              <a:t>, can be used in patients with PSVT. </a:t>
            </a:r>
            <a:endParaRPr lang="en-US" dirty="0" smtClean="0"/>
          </a:p>
          <a:p>
            <a:pPr algn="just" rtl="0"/>
            <a:endParaRPr lang="en-US" dirty="0"/>
          </a:p>
          <a:p>
            <a:pPr algn="just" rtl="0"/>
            <a:r>
              <a:rPr lang="en-US" dirty="0" smtClean="0"/>
              <a:t>Verapamil </a:t>
            </a:r>
            <a:r>
              <a:rPr lang="en-US" dirty="0"/>
              <a:t>(2.5–5 mg IV given over 2 minutes) achieves peak therapeutic effects in 3 to 5 minutes after dosing and can be repeated at 10- to 15-minute intervals to a maximum dose of 20 mg if needed.</a:t>
            </a:r>
          </a:p>
          <a:p>
            <a:pPr algn="just" rtl="0"/>
            <a:endParaRPr lang="ar-IQ" dirty="0"/>
          </a:p>
        </p:txBody>
      </p:sp>
    </p:spTree>
    <p:extLst>
      <p:ext uri="{BB962C8B-B14F-4D97-AF65-F5344CB8AC3E}">
        <p14:creationId xmlns:p14="http://schemas.microsoft.com/office/powerpoint/2010/main" xmlns="" val="460767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fontScale="92500" lnSpcReduction="10000"/>
          </a:bodyPr>
          <a:lstStyle/>
          <a:p>
            <a:pPr algn="just" rtl="0"/>
            <a:r>
              <a:rPr lang="en-US" dirty="0"/>
              <a:t>In high-risk patients with MI who are not candidates for β-blockade, alternative antiarrhythmic therapy with </a:t>
            </a:r>
            <a:r>
              <a:rPr lang="en-US" dirty="0" err="1"/>
              <a:t>amiodarone</a:t>
            </a:r>
            <a:r>
              <a:rPr lang="en-US" dirty="0"/>
              <a:t> can be considered. </a:t>
            </a:r>
            <a:endParaRPr lang="en-US" dirty="0" smtClean="0"/>
          </a:p>
          <a:p>
            <a:pPr algn="just" rtl="0"/>
            <a:endParaRPr lang="en-US" dirty="0"/>
          </a:p>
          <a:p>
            <a:pPr algn="just" rtl="0"/>
            <a:r>
              <a:rPr lang="en-US" dirty="0" err="1" smtClean="0"/>
              <a:t>Amiodarone</a:t>
            </a:r>
            <a:r>
              <a:rPr lang="en-US" dirty="0" smtClean="0"/>
              <a:t> </a:t>
            </a:r>
            <a:r>
              <a:rPr lang="en-US" dirty="0"/>
              <a:t>is a class III antiarrhythmic agent but also has antiadrenergic, class I, and class IV activity. </a:t>
            </a:r>
            <a:endParaRPr lang="en-US" dirty="0" smtClean="0"/>
          </a:p>
          <a:p>
            <a:pPr algn="just" rtl="0"/>
            <a:endParaRPr lang="en-US" dirty="0"/>
          </a:p>
          <a:p>
            <a:pPr algn="just" rtl="0"/>
            <a:r>
              <a:rPr lang="en-US" dirty="0" smtClean="0"/>
              <a:t>Treatment </a:t>
            </a:r>
            <a:r>
              <a:rPr lang="en-US" dirty="0"/>
              <a:t>with </a:t>
            </a:r>
            <a:r>
              <a:rPr lang="en-US" dirty="0" err="1"/>
              <a:t>amiodarone</a:t>
            </a:r>
            <a:r>
              <a:rPr lang="en-US" dirty="0"/>
              <a:t> (800 mg/day for 7 days followed by 400 mg/day for 6 days of the week for 1 year) was associated with a significant reduction in cardiac mortality and significant ventricular arrhythmias.</a:t>
            </a:r>
            <a:endParaRPr lang="ar-IQ" dirty="0"/>
          </a:p>
        </p:txBody>
      </p:sp>
    </p:spTree>
    <p:extLst>
      <p:ext uri="{BB962C8B-B14F-4D97-AF65-F5344CB8AC3E}">
        <p14:creationId xmlns:p14="http://schemas.microsoft.com/office/powerpoint/2010/main" xmlns="" val="3682064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a:bodyPr>
          <a:lstStyle/>
          <a:p>
            <a:pPr marL="0" indent="0" algn="l" rtl="0">
              <a:buNone/>
            </a:pPr>
            <a:r>
              <a:rPr lang="en-US" b="1" dirty="0" smtClean="0">
                <a:effectLst>
                  <a:outerShdw blurRad="38100" dist="38100" dir="2700000" algn="tl">
                    <a:srgbClr val="000000">
                      <a:alpha val="43137"/>
                    </a:srgbClr>
                  </a:outerShdw>
                </a:effectLst>
              </a:rPr>
              <a:t>Atrial Fibrillation and Atrial Flutter:</a:t>
            </a:r>
          </a:p>
          <a:p>
            <a:pPr algn="just" rtl="0"/>
            <a:r>
              <a:rPr lang="en-US" dirty="0" smtClean="0"/>
              <a:t>AF is characterized as an extremely rapid (400 to 600 atrial beats/min) and disorganized atrial activation. </a:t>
            </a:r>
          </a:p>
          <a:p>
            <a:pPr algn="just" rtl="0"/>
            <a:endParaRPr lang="en-US" dirty="0"/>
          </a:p>
          <a:p>
            <a:pPr algn="just" rtl="0"/>
            <a:r>
              <a:rPr lang="en-US" dirty="0" smtClean="0"/>
              <a:t>There is a loss of atrial contraction (atrial kick), and supraventricular impulses penetrate the </a:t>
            </a:r>
            <a:r>
              <a:rPr lang="en-US" dirty="0" err="1" smtClean="0"/>
              <a:t>atrioventricular</a:t>
            </a:r>
            <a:r>
              <a:rPr lang="en-US" dirty="0" smtClean="0"/>
              <a:t> (AV) conduction system in variable degrees, resulting in </a:t>
            </a:r>
            <a:r>
              <a:rPr lang="en-US" dirty="0" smtClean="0">
                <a:solidFill>
                  <a:srgbClr val="FF0000"/>
                </a:solidFill>
              </a:rPr>
              <a:t>irregular ventricular activation</a:t>
            </a:r>
            <a:r>
              <a:rPr lang="en-US" dirty="0" smtClean="0"/>
              <a:t> and irregularly </a:t>
            </a:r>
            <a:r>
              <a:rPr lang="en-US" dirty="0" smtClean="0">
                <a:solidFill>
                  <a:srgbClr val="FF0000"/>
                </a:solidFill>
              </a:rPr>
              <a:t>irregular pulse</a:t>
            </a:r>
            <a:r>
              <a:rPr lang="en-US" dirty="0" smtClean="0"/>
              <a:t> (120 to 180 beats/min).</a:t>
            </a:r>
            <a:endParaRPr lang="ar-IQ" dirty="0"/>
          </a:p>
        </p:txBody>
      </p:sp>
    </p:spTree>
    <p:extLst>
      <p:ext uri="{BB962C8B-B14F-4D97-AF65-F5344CB8AC3E}">
        <p14:creationId xmlns:p14="http://schemas.microsoft.com/office/powerpoint/2010/main" xmlns="" val="1615184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28662" y="785794"/>
            <a:ext cx="7524750" cy="4071965"/>
          </a:xfrm>
          <a:prstGeom prst="rect">
            <a:avLst/>
          </a:prstGeom>
          <a:noFill/>
          <a:ln w="9525">
            <a:noFill/>
            <a:miter lim="800000"/>
            <a:headEnd/>
            <a:tailEnd/>
          </a:ln>
          <a:effectLst/>
        </p:spPr>
      </p:pic>
      <p:sp>
        <p:nvSpPr>
          <p:cNvPr id="5" name="مستطيل 4"/>
          <p:cNvSpPr/>
          <p:nvPr/>
        </p:nvSpPr>
        <p:spPr>
          <a:xfrm>
            <a:off x="2357422" y="5357826"/>
            <a:ext cx="4357718" cy="461665"/>
          </a:xfrm>
          <a:prstGeom prst="rect">
            <a:avLst/>
          </a:prstGeom>
        </p:spPr>
        <p:txBody>
          <a:bodyPr wrap="square">
            <a:spAutoFit/>
          </a:bodyPr>
          <a:lstStyle/>
          <a:p>
            <a:r>
              <a:rPr lang="en-US" sz="2400" b="1" dirty="0" err="1" smtClean="0"/>
              <a:t>Atrial</a:t>
            </a:r>
            <a:r>
              <a:rPr lang="en-US" sz="2400" b="1" dirty="0" smtClean="0"/>
              <a:t> Fibrillation ECG Tracing</a:t>
            </a:r>
            <a:endParaRPr lang="ar-IQ"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txBody>
          <a:bodyPr/>
          <a:lstStyle/>
          <a:p>
            <a:pPr algn="just" rtl="0"/>
            <a:r>
              <a:rPr lang="en-US" dirty="0" smtClean="0"/>
              <a:t>Atrial flutter is characterized by rapid (270 to 330 atrial beats/min) but regular atrial activation. </a:t>
            </a:r>
          </a:p>
          <a:p>
            <a:pPr algn="just" rtl="0"/>
            <a:endParaRPr lang="en-US" dirty="0"/>
          </a:p>
          <a:p>
            <a:pPr algn="just" rtl="0"/>
            <a:r>
              <a:rPr lang="en-US" dirty="0" smtClean="0"/>
              <a:t>The ventricular response usually has a regular pattern and a pulse of 300 beats/min. </a:t>
            </a:r>
          </a:p>
          <a:p>
            <a:pPr algn="just" rtl="0"/>
            <a:endParaRPr lang="en-US" dirty="0"/>
          </a:p>
          <a:p>
            <a:pPr algn="just" rtl="0"/>
            <a:r>
              <a:rPr lang="en-US" dirty="0" smtClean="0"/>
              <a:t>This arrhythmia occurs less frequently than AF but has similar precipitating factors, consequences, and drug therapy.</a:t>
            </a:r>
            <a:endParaRPr lang="ar-IQ" dirty="0"/>
          </a:p>
        </p:txBody>
      </p:sp>
    </p:spTree>
    <p:extLst>
      <p:ext uri="{BB962C8B-B14F-4D97-AF65-F5344CB8AC3E}">
        <p14:creationId xmlns:p14="http://schemas.microsoft.com/office/powerpoint/2010/main" xmlns="" val="4001469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28662" y="785794"/>
            <a:ext cx="7620027" cy="4357718"/>
          </a:xfrm>
          <a:prstGeom prst="rect">
            <a:avLst/>
          </a:prstGeom>
          <a:noFill/>
          <a:ln w="9525">
            <a:noFill/>
            <a:miter lim="800000"/>
            <a:headEnd/>
            <a:tailEnd/>
          </a:ln>
          <a:effectLst/>
        </p:spPr>
      </p:pic>
      <p:sp>
        <p:nvSpPr>
          <p:cNvPr id="5" name="مستطيل 4"/>
          <p:cNvSpPr/>
          <p:nvPr/>
        </p:nvSpPr>
        <p:spPr>
          <a:xfrm>
            <a:off x="2925511" y="5429264"/>
            <a:ext cx="3218125" cy="523220"/>
          </a:xfrm>
          <a:prstGeom prst="rect">
            <a:avLst/>
          </a:prstGeom>
        </p:spPr>
        <p:txBody>
          <a:bodyPr wrap="none">
            <a:spAutoFit/>
          </a:bodyPr>
          <a:lstStyle/>
          <a:p>
            <a:r>
              <a:rPr lang="en-US" sz="2800" b="1" dirty="0" err="1" smtClean="0"/>
              <a:t>Atrial</a:t>
            </a:r>
            <a:r>
              <a:rPr lang="en-US" sz="2800" b="1" dirty="0" smtClean="0"/>
              <a:t> Flutter Tracing</a:t>
            </a:r>
            <a:endParaRPr lang="ar-IQ"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a:bodyPr>
          <a:lstStyle/>
          <a:p>
            <a:pPr algn="just" rtl="0"/>
            <a:r>
              <a:rPr lang="en-US" dirty="0" smtClean="0"/>
              <a:t>The predominant mechanism of AF and atrial flutter is reentry, which is usually associated with organic heart disease that causes atrial distention (e.g., ischemia or infarction, hypertensive heart disease, </a:t>
            </a:r>
            <a:r>
              <a:rPr lang="en-US" dirty="0" err="1" smtClean="0"/>
              <a:t>valvular</a:t>
            </a:r>
            <a:r>
              <a:rPr lang="en-US" dirty="0" smtClean="0"/>
              <a:t> disorders).</a:t>
            </a:r>
          </a:p>
          <a:p>
            <a:pPr algn="just" rtl="0"/>
            <a:endParaRPr lang="en-US" dirty="0"/>
          </a:p>
          <a:p>
            <a:pPr algn="just" rtl="0"/>
            <a:r>
              <a:rPr lang="en-US" dirty="0" smtClean="0"/>
              <a:t>PSVT arising by </a:t>
            </a:r>
            <a:r>
              <a:rPr lang="en-US" u="sng" dirty="0" smtClean="0"/>
              <a:t>reentrant mechanisms </a:t>
            </a:r>
            <a:r>
              <a:rPr lang="en-US" dirty="0" smtClean="0"/>
              <a:t>includes arrhythmias caused by AV nodal reentry, AV reentry incorporating an anomalous AV pathway, </a:t>
            </a:r>
            <a:r>
              <a:rPr lang="en-US" dirty="0" err="1" smtClean="0"/>
              <a:t>sinoatrial</a:t>
            </a:r>
            <a:r>
              <a:rPr lang="en-US" dirty="0" smtClean="0"/>
              <a:t> (SA) nodal reentry, and intra atrial reentry.</a:t>
            </a:r>
            <a:endParaRPr lang="ar-IQ" dirty="0"/>
          </a:p>
        </p:txBody>
      </p:sp>
    </p:spTree>
    <p:extLst>
      <p:ext uri="{BB962C8B-B14F-4D97-AF65-F5344CB8AC3E}">
        <p14:creationId xmlns:p14="http://schemas.microsoft.com/office/powerpoint/2010/main" xmlns="" val="328627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txBody>
          <a:bodyPr/>
          <a:lstStyle/>
          <a:p>
            <a:pPr algn="just" rtl="0"/>
            <a:endParaRPr lang="en-US" dirty="0" smtClean="0"/>
          </a:p>
          <a:p>
            <a:pPr algn="just" rtl="0"/>
            <a:r>
              <a:rPr lang="en-US" dirty="0" smtClean="0"/>
              <a:t>Automatic atrial </a:t>
            </a:r>
            <a:r>
              <a:rPr lang="en-US" dirty="0" err="1" smtClean="0"/>
              <a:t>tachycardias</a:t>
            </a:r>
            <a:r>
              <a:rPr lang="en-US" dirty="0" smtClean="0"/>
              <a:t> such as multifocal atrial tachycardia appear to arise from supraventricular foci with enhanced automatic properties.</a:t>
            </a:r>
          </a:p>
          <a:p>
            <a:pPr algn="just" rtl="0"/>
            <a:endParaRPr lang="en-US" dirty="0" smtClean="0"/>
          </a:p>
          <a:p>
            <a:pPr algn="just" rtl="0"/>
            <a:r>
              <a:rPr lang="en-US" dirty="0" smtClean="0"/>
              <a:t>Severe pulmonary disease is the underlying precipitating disorder in 60% to 80% of patients.</a:t>
            </a:r>
          </a:p>
          <a:p>
            <a:pPr algn="just" rtl="0"/>
            <a:endParaRPr lang="en-US" dirty="0"/>
          </a:p>
          <a:p>
            <a:pPr algn="just" rtl="0"/>
            <a:endParaRPr lang="ar-IQ" dirty="0"/>
          </a:p>
        </p:txBody>
      </p:sp>
    </p:spTree>
    <p:extLst>
      <p:ext uri="{BB962C8B-B14F-4D97-AF65-F5344CB8AC3E}">
        <p14:creationId xmlns:p14="http://schemas.microsoft.com/office/powerpoint/2010/main" xmlns="" val="3857970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lstStyle/>
          <a:p>
            <a:pPr marL="0" indent="0" algn="just" rtl="0">
              <a:buNone/>
            </a:pPr>
            <a:r>
              <a:rPr lang="en-US" u="sng" dirty="0" smtClean="0">
                <a:solidFill>
                  <a:srgbClr val="FF0000"/>
                </a:solidFill>
                <a:effectLst>
                  <a:outerShdw blurRad="38100" dist="38100" dir="2700000" algn="tl">
                    <a:srgbClr val="000000">
                      <a:alpha val="43137"/>
                    </a:srgbClr>
                  </a:outerShdw>
                </a:effectLst>
              </a:rPr>
              <a:t>VENTRICULAR ARRHYTHMIAS:</a:t>
            </a:r>
          </a:p>
          <a:p>
            <a:pPr marL="0" indent="0" algn="just" rtl="0">
              <a:buNone/>
            </a:pPr>
            <a:r>
              <a:rPr lang="en-US" u="sng" dirty="0" smtClean="0">
                <a:solidFill>
                  <a:srgbClr val="FF0000"/>
                </a:solidFill>
                <a:effectLst>
                  <a:outerShdw blurRad="38100" dist="38100" dir="2700000" algn="tl">
                    <a:srgbClr val="000000">
                      <a:alpha val="43137"/>
                    </a:srgbClr>
                  </a:outerShdw>
                </a:effectLst>
              </a:rPr>
              <a:t>Premature Ventricular Complexes:</a:t>
            </a:r>
          </a:p>
          <a:p>
            <a:pPr algn="just" rtl="0"/>
            <a:endParaRPr lang="en-US" dirty="0" smtClean="0"/>
          </a:p>
          <a:p>
            <a:pPr algn="just" rtl="0"/>
            <a:r>
              <a:rPr lang="en-US" dirty="0" smtClean="0"/>
              <a:t>Premature ventricular complexes (PVCs) are common ventricular rhythm disturbances that occur in patients with or without heart disease and may be elicited experimentally by abnormal automaticity, triggered activity, or reentrant mechanisms.</a:t>
            </a:r>
          </a:p>
          <a:p>
            <a:pPr algn="just" rtl="0"/>
            <a:endParaRPr lang="en-US" dirty="0"/>
          </a:p>
          <a:p>
            <a:pPr algn="just" rtl="0"/>
            <a:endParaRPr lang="ar-IQ" dirty="0"/>
          </a:p>
        </p:txBody>
      </p:sp>
    </p:spTree>
    <p:extLst>
      <p:ext uri="{BB962C8B-B14F-4D97-AF65-F5344CB8AC3E}">
        <p14:creationId xmlns:p14="http://schemas.microsoft.com/office/powerpoint/2010/main" xmlns="" val="837610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1245</Words>
  <Application>Microsoft Office PowerPoint</Application>
  <PresentationFormat>عرض على الشاشة (3:4)‏</PresentationFormat>
  <Paragraphs>104</Paragraphs>
  <Slides>28</Slides>
  <Notes>0</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Office Theme</vt:lpstr>
      <vt:lpstr>Arrhythmia</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vector>
  </TitlesOfParts>
  <Company>Ahmed-Under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Arrhythmia</dc:title>
  <dc:creator>Ali</dc:creator>
  <cp:lastModifiedBy>Dr.Ali</cp:lastModifiedBy>
  <cp:revision>23</cp:revision>
  <dcterms:created xsi:type="dcterms:W3CDTF">2013-10-28T19:50:46Z</dcterms:created>
  <dcterms:modified xsi:type="dcterms:W3CDTF">2014-11-01T20:43:46Z</dcterms:modified>
</cp:coreProperties>
</file>